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6" r:id="rId6"/>
    <p:sldId id="307" r:id="rId7"/>
    <p:sldId id="298" r:id="rId8"/>
    <p:sldId id="297" r:id="rId9"/>
    <p:sldId id="300" r:id="rId10"/>
    <p:sldId id="299" r:id="rId11"/>
    <p:sldId id="302" r:id="rId12"/>
    <p:sldId id="305" r:id="rId13"/>
    <p:sldId id="301" r:id="rId14"/>
    <p:sldId id="303" r:id="rId15"/>
    <p:sldId id="304" r:id="rId16"/>
    <p:sldId id="30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hyperlink" Target="https://www.verywellhealth.com/facts-about-carpal-tunnel-syndrome-5524726" TargetMode="External"/><Relationship Id="rId2" Type="http://schemas.openxmlformats.org/officeDocument/2006/relationships/hyperlink" Target="https://orthoinfo.aaos.org/en/diseases--conditions/carpal-tunnel-syndrome/" TargetMode="External"/><Relationship Id="rId1" Type="http://schemas.openxmlformats.org/officeDocument/2006/relationships/hyperlink" Target="https://www.mayoclinic.org/diseases-conditions/carpal-tunnel-syndrome/symptoms-causes/syc-20355603" TargetMode="External"/></Relationships>
</file>

<file path=ppt/diagrams/_rels/drawing1.xml.rels><?xml version="1.0" encoding="UTF-8" standalone="yes"?>
<Relationships xmlns="http://schemas.openxmlformats.org/package/2006/relationships"><Relationship Id="rId3" Type="http://schemas.openxmlformats.org/officeDocument/2006/relationships/hyperlink" Target="https://www.verywellhealth.com/facts-about-carpal-tunnel-syndrome-5524726" TargetMode="External"/><Relationship Id="rId2" Type="http://schemas.openxmlformats.org/officeDocument/2006/relationships/hyperlink" Target="https://orthoinfo.aaos.org/en/diseases--conditions/carpal-tunnel-syndrome/" TargetMode="External"/><Relationship Id="rId1" Type="http://schemas.openxmlformats.org/officeDocument/2006/relationships/hyperlink" Target="https://www.mayoclinic.org/diseases-conditions/carpal-tunnel-syndrome/symptoms-causes/syc-20355603"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8BFFEF-0F0A-4B1C-BCDD-4D58F1244F25}"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AC0972C2-A719-4E01-B8C1-6F4CF1933833}">
      <dgm:prSet/>
      <dgm:spPr/>
      <dgm:t>
        <a:bodyPr/>
        <a:lstStyle/>
        <a:p>
          <a:r>
            <a:rPr lang="en-CA">
              <a:hlinkClick xmlns:r="http://schemas.openxmlformats.org/officeDocument/2006/relationships" r:id="rId1"/>
            </a:rPr>
            <a:t>https://www.mayoclinic.org/diseases-conditions/carpal-tunnel-syndrome/symptoms-causes/syc-20355603</a:t>
          </a:r>
          <a:endParaRPr lang="en-US"/>
        </a:p>
      </dgm:t>
    </dgm:pt>
    <dgm:pt modelId="{10C0A1FE-C2E2-4A41-8000-70494886848E}" type="parTrans" cxnId="{AD0F6DA5-7C75-4013-8166-160905EA549D}">
      <dgm:prSet/>
      <dgm:spPr/>
      <dgm:t>
        <a:bodyPr/>
        <a:lstStyle/>
        <a:p>
          <a:endParaRPr lang="en-US"/>
        </a:p>
      </dgm:t>
    </dgm:pt>
    <dgm:pt modelId="{BE47242F-2C17-4871-940B-F9F484A6E769}" type="sibTrans" cxnId="{AD0F6DA5-7C75-4013-8166-160905EA549D}">
      <dgm:prSet/>
      <dgm:spPr/>
      <dgm:t>
        <a:bodyPr/>
        <a:lstStyle/>
        <a:p>
          <a:endParaRPr lang="en-US"/>
        </a:p>
      </dgm:t>
    </dgm:pt>
    <dgm:pt modelId="{9C16EBA0-0B10-45AF-9E2E-F653D1D3D9DE}">
      <dgm:prSet/>
      <dgm:spPr/>
      <dgm:t>
        <a:bodyPr/>
        <a:lstStyle/>
        <a:p>
          <a:r>
            <a:rPr lang="en-CA">
              <a:hlinkClick xmlns:r="http://schemas.openxmlformats.org/officeDocument/2006/relationships" r:id="rId2"/>
            </a:rPr>
            <a:t>https://orthoinfo.aaos.org/en/diseases--conditions/carpal-tunnel-syndrome/</a:t>
          </a:r>
          <a:endParaRPr lang="en-US"/>
        </a:p>
      </dgm:t>
    </dgm:pt>
    <dgm:pt modelId="{49549EC3-F1DE-4BE7-9981-77236D752777}" type="parTrans" cxnId="{A592D4CC-C1C3-43B9-9947-A34112BA3101}">
      <dgm:prSet/>
      <dgm:spPr/>
      <dgm:t>
        <a:bodyPr/>
        <a:lstStyle/>
        <a:p>
          <a:endParaRPr lang="en-US"/>
        </a:p>
      </dgm:t>
    </dgm:pt>
    <dgm:pt modelId="{CA9D094B-4318-49B8-A14B-CF07E990B518}" type="sibTrans" cxnId="{A592D4CC-C1C3-43B9-9947-A34112BA3101}">
      <dgm:prSet/>
      <dgm:spPr/>
      <dgm:t>
        <a:bodyPr/>
        <a:lstStyle/>
        <a:p>
          <a:endParaRPr lang="en-US"/>
        </a:p>
      </dgm:t>
    </dgm:pt>
    <dgm:pt modelId="{127E07FB-0C9F-463D-8930-04C507C2B770}">
      <dgm:prSet/>
      <dgm:spPr/>
      <dgm:t>
        <a:bodyPr/>
        <a:lstStyle/>
        <a:p>
          <a:r>
            <a:rPr lang="en-CA">
              <a:hlinkClick xmlns:r="http://schemas.openxmlformats.org/officeDocument/2006/relationships" r:id="rId3"/>
            </a:rPr>
            <a:t>https://www.verywellhealth.com/facts-about-carpal-tunnel-syndrome-5524726</a:t>
          </a:r>
          <a:endParaRPr lang="en-US"/>
        </a:p>
      </dgm:t>
    </dgm:pt>
    <dgm:pt modelId="{0F7625EE-C9BD-4670-BAB3-F1BDA803198B}" type="parTrans" cxnId="{4DCDC0AC-94E8-488C-82E8-5E2BB3AB8D71}">
      <dgm:prSet/>
      <dgm:spPr/>
      <dgm:t>
        <a:bodyPr/>
        <a:lstStyle/>
        <a:p>
          <a:endParaRPr lang="en-US"/>
        </a:p>
      </dgm:t>
    </dgm:pt>
    <dgm:pt modelId="{594DF6ED-0529-44C7-8705-7D9FCD4E549B}" type="sibTrans" cxnId="{4DCDC0AC-94E8-488C-82E8-5E2BB3AB8D71}">
      <dgm:prSet/>
      <dgm:spPr/>
      <dgm:t>
        <a:bodyPr/>
        <a:lstStyle/>
        <a:p>
          <a:endParaRPr lang="en-US"/>
        </a:p>
      </dgm:t>
    </dgm:pt>
    <dgm:pt modelId="{EBFC4A5F-EFE3-47F3-9B9C-1C9BA574E378}" type="pres">
      <dgm:prSet presAssocID="{FA8BFFEF-0F0A-4B1C-BCDD-4D58F1244F25}" presName="vert0" presStyleCnt="0">
        <dgm:presLayoutVars>
          <dgm:dir/>
          <dgm:animOne val="branch"/>
          <dgm:animLvl val="lvl"/>
        </dgm:presLayoutVars>
      </dgm:prSet>
      <dgm:spPr/>
    </dgm:pt>
    <dgm:pt modelId="{184E020A-B1D8-4D00-94FC-6F7C3E0796D0}" type="pres">
      <dgm:prSet presAssocID="{AC0972C2-A719-4E01-B8C1-6F4CF1933833}" presName="thickLine" presStyleLbl="alignNode1" presStyleIdx="0" presStyleCnt="3"/>
      <dgm:spPr/>
    </dgm:pt>
    <dgm:pt modelId="{BD670466-C151-41B2-A3FC-5A2DDC35B90D}" type="pres">
      <dgm:prSet presAssocID="{AC0972C2-A719-4E01-B8C1-6F4CF1933833}" presName="horz1" presStyleCnt="0"/>
      <dgm:spPr/>
    </dgm:pt>
    <dgm:pt modelId="{7E27A71C-EC68-4C20-83D6-A81669EA8F98}" type="pres">
      <dgm:prSet presAssocID="{AC0972C2-A719-4E01-B8C1-6F4CF1933833}" presName="tx1" presStyleLbl="revTx" presStyleIdx="0" presStyleCnt="3"/>
      <dgm:spPr/>
    </dgm:pt>
    <dgm:pt modelId="{A4F62D88-84A1-4F33-A3DB-2A46CAF81D34}" type="pres">
      <dgm:prSet presAssocID="{AC0972C2-A719-4E01-B8C1-6F4CF1933833}" presName="vert1" presStyleCnt="0"/>
      <dgm:spPr/>
    </dgm:pt>
    <dgm:pt modelId="{36861623-78FE-4157-B19A-7DF30A6C1FFD}" type="pres">
      <dgm:prSet presAssocID="{9C16EBA0-0B10-45AF-9E2E-F653D1D3D9DE}" presName="thickLine" presStyleLbl="alignNode1" presStyleIdx="1" presStyleCnt="3"/>
      <dgm:spPr/>
    </dgm:pt>
    <dgm:pt modelId="{5FAB3D40-E7EB-4385-8E3C-E69D8130B87F}" type="pres">
      <dgm:prSet presAssocID="{9C16EBA0-0B10-45AF-9E2E-F653D1D3D9DE}" presName="horz1" presStyleCnt="0"/>
      <dgm:spPr/>
    </dgm:pt>
    <dgm:pt modelId="{24A2F01D-2320-48BA-BFB2-BBC8AFE0C480}" type="pres">
      <dgm:prSet presAssocID="{9C16EBA0-0B10-45AF-9E2E-F653D1D3D9DE}" presName="tx1" presStyleLbl="revTx" presStyleIdx="1" presStyleCnt="3"/>
      <dgm:spPr/>
    </dgm:pt>
    <dgm:pt modelId="{6E8CD355-E610-47AF-9C52-C0D8FBA9AE71}" type="pres">
      <dgm:prSet presAssocID="{9C16EBA0-0B10-45AF-9E2E-F653D1D3D9DE}" presName="vert1" presStyleCnt="0"/>
      <dgm:spPr/>
    </dgm:pt>
    <dgm:pt modelId="{38C82089-4939-4672-B6A5-1CB91123DA9F}" type="pres">
      <dgm:prSet presAssocID="{127E07FB-0C9F-463D-8930-04C507C2B770}" presName="thickLine" presStyleLbl="alignNode1" presStyleIdx="2" presStyleCnt="3"/>
      <dgm:spPr/>
    </dgm:pt>
    <dgm:pt modelId="{19CD6881-20B7-488B-B143-5F7FF2764020}" type="pres">
      <dgm:prSet presAssocID="{127E07FB-0C9F-463D-8930-04C507C2B770}" presName="horz1" presStyleCnt="0"/>
      <dgm:spPr/>
    </dgm:pt>
    <dgm:pt modelId="{FE81FA9F-6C82-41F9-807D-5480E0F9D20A}" type="pres">
      <dgm:prSet presAssocID="{127E07FB-0C9F-463D-8930-04C507C2B770}" presName="tx1" presStyleLbl="revTx" presStyleIdx="2" presStyleCnt="3"/>
      <dgm:spPr/>
    </dgm:pt>
    <dgm:pt modelId="{3F0F43EE-777B-4BDE-BAEE-086578578153}" type="pres">
      <dgm:prSet presAssocID="{127E07FB-0C9F-463D-8930-04C507C2B770}" presName="vert1" presStyleCnt="0"/>
      <dgm:spPr/>
    </dgm:pt>
  </dgm:ptLst>
  <dgm:cxnLst>
    <dgm:cxn modelId="{862F5713-EFA0-492D-8003-9019F9355490}" type="presOf" srcId="{AC0972C2-A719-4E01-B8C1-6F4CF1933833}" destId="{7E27A71C-EC68-4C20-83D6-A81669EA8F98}" srcOrd="0" destOrd="0" presId="urn:microsoft.com/office/officeart/2008/layout/LinedList"/>
    <dgm:cxn modelId="{F99B7277-FEC8-460C-BB23-BC982438AC9F}" type="presOf" srcId="{9C16EBA0-0B10-45AF-9E2E-F653D1D3D9DE}" destId="{24A2F01D-2320-48BA-BFB2-BBC8AFE0C480}" srcOrd="0" destOrd="0" presId="urn:microsoft.com/office/officeart/2008/layout/LinedList"/>
    <dgm:cxn modelId="{AD0F6DA5-7C75-4013-8166-160905EA549D}" srcId="{FA8BFFEF-0F0A-4B1C-BCDD-4D58F1244F25}" destId="{AC0972C2-A719-4E01-B8C1-6F4CF1933833}" srcOrd="0" destOrd="0" parTransId="{10C0A1FE-C2E2-4A41-8000-70494886848E}" sibTransId="{BE47242F-2C17-4871-940B-F9F484A6E769}"/>
    <dgm:cxn modelId="{4DCDC0AC-94E8-488C-82E8-5E2BB3AB8D71}" srcId="{FA8BFFEF-0F0A-4B1C-BCDD-4D58F1244F25}" destId="{127E07FB-0C9F-463D-8930-04C507C2B770}" srcOrd="2" destOrd="0" parTransId="{0F7625EE-C9BD-4670-BAB3-F1BDA803198B}" sibTransId="{594DF6ED-0529-44C7-8705-7D9FCD4E549B}"/>
    <dgm:cxn modelId="{A592D4CC-C1C3-43B9-9947-A34112BA3101}" srcId="{FA8BFFEF-0F0A-4B1C-BCDD-4D58F1244F25}" destId="{9C16EBA0-0B10-45AF-9E2E-F653D1D3D9DE}" srcOrd="1" destOrd="0" parTransId="{49549EC3-F1DE-4BE7-9981-77236D752777}" sibTransId="{CA9D094B-4318-49B8-A14B-CF07E990B518}"/>
    <dgm:cxn modelId="{818996FD-4504-43CF-ACE3-761A6B278547}" type="presOf" srcId="{FA8BFFEF-0F0A-4B1C-BCDD-4D58F1244F25}" destId="{EBFC4A5F-EFE3-47F3-9B9C-1C9BA574E378}" srcOrd="0" destOrd="0" presId="urn:microsoft.com/office/officeart/2008/layout/LinedList"/>
    <dgm:cxn modelId="{BD4646FE-BA24-4D25-AF07-AF87451AD226}" type="presOf" srcId="{127E07FB-0C9F-463D-8930-04C507C2B770}" destId="{FE81FA9F-6C82-41F9-807D-5480E0F9D20A}" srcOrd="0" destOrd="0" presId="urn:microsoft.com/office/officeart/2008/layout/LinedList"/>
    <dgm:cxn modelId="{3FA00FA4-668D-4B12-8298-F6EB835C3F21}" type="presParOf" srcId="{EBFC4A5F-EFE3-47F3-9B9C-1C9BA574E378}" destId="{184E020A-B1D8-4D00-94FC-6F7C3E0796D0}" srcOrd="0" destOrd="0" presId="urn:microsoft.com/office/officeart/2008/layout/LinedList"/>
    <dgm:cxn modelId="{1856CF5B-78F7-4007-875A-516DFD915867}" type="presParOf" srcId="{EBFC4A5F-EFE3-47F3-9B9C-1C9BA574E378}" destId="{BD670466-C151-41B2-A3FC-5A2DDC35B90D}" srcOrd="1" destOrd="0" presId="urn:microsoft.com/office/officeart/2008/layout/LinedList"/>
    <dgm:cxn modelId="{D16E65F1-1723-4B6D-B223-011EFAAC103E}" type="presParOf" srcId="{BD670466-C151-41B2-A3FC-5A2DDC35B90D}" destId="{7E27A71C-EC68-4C20-83D6-A81669EA8F98}" srcOrd="0" destOrd="0" presId="urn:microsoft.com/office/officeart/2008/layout/LinedList"/>
    <dgm:cxn modelId="{78759B4D-11FC-4F03-8428-4E1117EAF0C2}" type="presParOf" srcId="{BD670466-C151-41B2-A3FC-5A2DDC35B90D}" destId="{A4F62D88-84A1-4F33-A3DB-2A46CAF81D34}" srcOrd="1" destOrd="0" presId="urn:microsoft.com/office/officeart/2008/layout/LinedList"/>
    <dgm:cxn modelId="{6A70952B-4397-4C89-B40D-AA5C5383B81B}" type="presParOf" srcId="{EBFC4A5F-EFE3-47F3-9B9C-1C9BA574E378}" destId="{36861623-78FE-4157-B19A-7DF30A6C1FFD}" srcOrd="2" destOrd="0" presId="urn:microsoft.com/office/officeart/2008/layout/LinedList"/>
    <dgm:cxn modelId="{B072532E-A612-45E2-98E9-1D5E739328A9}" type="presParOf" srcId="{EBFC4A5F-EFE3-47F3-9B9C-1C9BA574E378}" destId="{5FAB3D40-E7EB-4385-8E3C-E69D8130B87F}" srcOrd="3" destOrd="0" presId="urn:microsoft.com/office/officeart/2008/layout/LinedList"/>
    <dgm:cxn modelId="{13F423CC-9A90-434A-82D9-254B76CB6281}" type="presParOf" srcId="{5FAB3D40-E7EB-4385-8E3C-E69D8130B87F}" destId="{24A2F01D-2320-48BA-BFB2-BBC8AFE0C480}" srcOrd="0" destOrd="0" presId="urn:microsoft.com/office/officeart/2008/layout/LinedList"/>
    <dgm:cxn modelId="{242BE373-069C-4438-8657-0A443612CE7F}" type="presParOf" srcId="{5FAB3D40-E7EB-4385-8E3C-E69D8130B87F}" destId="{6E8CD355-E610-47AF-9C52-C0D8FBA9AE71}" srcOrd="1" destOrd="0" presId="urn:microsoft.com/office/officeart/2008/layout/LinedList"/>
    <dgm:cxn modelId="{9D6635F6-7A02-498B-B0DE-0E42DD389A8F}" type="presParOf" srcId="{EBFC4A5F-EFE3-47F3-9B9C-1C9BA574E378}" destId="{38C82089-4939-4672-B6A5-1CB91123DA9F}" srcOrd="4" destOrd="0" presId="urn:microsoft.com/office/officeart/2008/layout/LinedList"/>
    <dgm:cxn modelId="{B08CEB2E-112C-4A4A-A393-B2A7C57DDA7E}" type="presParOf" srcId="{EBFC4A5F-EFE3-47F3-9B9C-1C9BA574E378}" destId="{19CD6881-20B7-488B-B143-5F7FF2764020}" srcOrd="5" destOrd="0" presId="urn:microsoft.com/office/officeart/2008/layout/LinedList"/>
    <dgm:cxn modelId="{CB5334E6-523B-4EAA-8C83-A5738386E83D}" type="presParOf" srcId="{19CD6881-20B7-488B-B143-5F7FF2764020}" destId="{FE81FA9F-6C82-41F9-807D-5480E0F9D20A}" srcOrd="0" destOrd="0" presId="urn:microsoft.com/office/officeart/2008/layout/LinedList"/>
    <dgm:cxn modelId="{B86F3840-511F-41F8-92CE-3AFCA79803AC}" type="presParOf" srcId="{19CD6881-20B7-488B-B143-5F7FF2764020}" destId="{3F0F43EE-777B-4BDE-BAEE-086578578153}"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4E020A-B1D8-4D00-94FC-6F7C3E0796D0}">
      <dsp:nvSpPr>
        <dsp:cNvPr id="0" name=""/>
        <dsp:cNvSpPr/>
      </dsp:nvSpPr>
      <dsp:spPr>
        <a:xfrm>
          <a:off x="0" y="2554"/>
          <a:ext cx="5906181"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E27A71C-EC68-4C20-83D6-A81669EA8F98}">
      <dsp:nvSpPr>
        <dsp:cNvPr id="0" name=""/>
        <dsp:cNvSpPr/>
      </dsp:nvSpPr>
      <dsp:spPr>
        <a:xfrm>
          <a:off x="0" y="2554"/>
          <a:ext cx="5906181" cy="1741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CA" sz="2500" kern="1200">
              <a:hlinkClick xmlns:r="http://schemas.openxmlformats.org/officeDocument/2006/relationships" r:id="rId1"/>
            </a:rPr>
            <a:t>https://www.mayoclinic.org/diseases-conditions/carpal-tunnel-syndrome/symptoms-causes/syc-20355603</a:t>
          </a:r>
          <a:endParaRPr lang="en-US" sz="2500" kern="1200"/>
        </a:p>
      </dsp:txBody>
      <dsp:txXfrm>
        <a:off x="0" y="2554"/>
        <a:ext cx="5906181" cy="1741869"/>
      </dsp:txXfrm>
    </dsp:sp>
    <dsp:sp modelId="{36861623-78FE-4157-B19A-7DF30A6C1FFD}">
      <dsp:nvSpPr>
        <dsp:cNvPr id="0" name=""/>
        <dsp:cNvSpPr/>
      </dsp:nvSpPr>
      <dsp:spPr>
        <a:xfrm>
          <a:off x="0" y="1744424"/>
          <a:ext cx="5906181" cy="0"/>
        </a:xfrm>
        <a:prstGeom prst="line">
          <a:avLst/>
        </a:prstGeom>
        <a:solidFill>
          <a:schemeClr val="accent2">
            <a:hueOff val="1373170"/>
            <a:satOff val="-24404"/>
            <a:lumOff val="785"/>
            <a:alphaOff val="0"/>
          </a:schemeClr>
        </a:solidFill>
        <a:ln w="12700" cap="flat" cmpd="sng" algn="ctr">
          <a:solidFill>
            <a:schemeClr val="accent2">
              <a:hueOff val="1373170"/>
              <a:satOff val="-24404"/>
              <a:lumOff val="78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4A2F01D-2320-48BA-BFB2-BBC8AFE0C480}">
      <dsp:nvSpPr>
        <dsp:cNvPr id="0" name=""/>
        <dsp:cNvSpPr/>
      </dsp:nvSpPr>
      <dsp:spPr>
        <a:xfrm>
          <a:off x="0" y="1744424"/>
          <a:ext cx="5906181" cy="1741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CA" sz="2500" kern="1200">
              <a:hlinkClick xmlns:r="http://schemas.openxmlformats.org/officeDocument/2006/relationships" r:id="rId2"/>
            </a:rPr>
            <a:t>https://orthoinfo.aaos.org/en/diseases--conditions/carpal-tunnel-syndrome/</a:t>
          </a:r>
          <a:endParaRPr lang="en-US" sz="2500" kern="1200"/>
        </a:p>
      </dsp:txBody>
      <dsp:txXfrm>
        <a:off x="0" y="1744424"/>
        <a:ext cx="5906181" cy="1741869"/>
      </dsp:txXfrm>
    </dsp:sp>
    <dsp:sp modelId="{38C82089-4939-4672-B6A5-1CB91123DA9F}">
      <dsp:nvSpPr>
        <dsp:cNvPr id="0" name=""/>
        <dsp:cNvSpPr/>
      </dsp:nvSpPr>
      <dsp:spPr>
        <a:xfrm>
          <a:off x="0" y="3486293"/>
          <a:ext cx="5906181" cy="0"/>
        </a:xfrm>
        <a:prstGeom prst="line">
          <a:avLst/>
        </a:prstGeom>
        <a:solidFill>
          <a:schemeClr val="accent2">
            <a:hueOff val="2746340"/>
            <a:satOff val="-48808"/>
            <a:lumOff val="1569"/>
            <a:alphaOff val="0"/>
          </a:schemeClr>
        </a:solidFill>
        <a:ln w="12700" cap="flat" cmpd="sng" algn="ctr">
          <a:solidFill>
            <a:schemeClr val="accent2">
              <a:hueOff val="2746340"/>
              <a:satOff val="-48808"/>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81FA9F-6C82-41F9-807D-5480E0F9D20A}">
      <dsp:nvSpPr>
        <dsp:cNvPr id="0" name=""/>
        <dsp:cNvSpPr/>
      </dsp:nvSpPr>
      <dsp:spPr>
        <a:xfrm>
          <a:off x="0" y="3486293"/>
          <a:ext cx="5906181" cy="1741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CA" sz="2500" kern="1200">
              <a:hlinkClick xmlns:r="http://schemas.openxmlformats.org/officeDocument/2006/relationships" r:id="rId3"/>
            </a:rPr>
            <a:t>https://www.verywellhealth.com/facts-about-carpal-tunnel-syndrome-5524726</a:t>
          </a:r>
          <a:endParaRPr lang="en-US" sz="2500" kern="1200"/>
        </a:p>
      </dsp:txBody>
      <dsp:txXfrm>
        <a:off x="0" y="3486293"/>
        <a:ext cx="5906181" cy="174186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g>
</file>

<file path=ppt/media/image13.jpg>
</file>

<file path=ppt/media/image2.jpeg>
</file>

<file path=ppt/media/image3.jpg>
</file>

<file path=ppt/media/image4.png>
</file>

<file path=ppt/media/image5.jpg>
</file>

<file path=ppt/media/image6.jp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5/22/2023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5/22/2023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5/22/2023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5/22/2023</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5/22/2023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5/22/2023</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Carpal Tunnel Syndrome</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By Jacob Watson for ICS3U</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81CC2-D225-11CB-65AE-492470F68ACC}"/>
              </a:ext>
            </a:extLst>
          </p:cNvPr>
          <p:cNvSpPr>
            <a:spLocks noGrp="1"/>
          </p:cNvSpPr>
          <p:nvPr>
            <p:ph type="title"/>
          </p:nvPr>
        </p:nvSpPr>
        <p:spPr>
          <a:xfrm>
            <a:off x="6579450" y="727627"/>
            <a:ext cx="4957553" cy="1645920"/>
          </a:xfrm>
        </p:spPr>
        <p:txBody>
          <a:bodyPr>
            <a:normAutofit/>
          </a:bodyPr>
          <a:lstStyle/>
          <a:p>
            <a:r>
              <a:rPr lang="en-US"/>
              <a:t>Self-Treatment</a:t>
            </a:r>
            <a:endParaRPr lang="en-CA" dirty="0"/>
          </a:p>
        </p:txBody>
      </p:sp>
      <p:sp>
        <p:nvSpPr>
          <p:cNvPr id="18" name="Rectangle 9">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19" name="Rectangle 11">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5" name="Picture 4" descr="A picture containing person, nail, finger, thumb&#10;&#10;Description automatically generated">
            <a:extLst>
              <a:ext uri="{FF2B5EF4-FFF2-40B4-BE49-F238E27FC236}">
                <a16:creationId xmlns:a16="http://schemas.microsoft.com/office/drawing/2014/main" id="{FEA9B05E-1F07-7162-D4EF-CB461EB0FF8C}"/>
              </a:ext>
            </a:extLst>
          </p:cNvPr>
          <p:cNvPicPr>
            <a:picLocks noChangeAspect="1"/>
          </p:cNvPicPr>
          <p:nvPr/>
        </p:nvPicPr>
        <p:blipFill>
          <a:blip r:embed="rId2"/>
          <a:stretch>
            <a:fillRect/>
          </a:stretch>
        </p:blipFill>
        <p:spPr>
          <a:xfrm>
            <a:off x="1205256" y="2284811"/>
            <a:ext cx="4414438" cy="2306543"/>
          </a:xfrm>
          <a:prstGeom prst="rect">
            <a:avLst/>
          </a:prstGeom>
        </p:spPr>
      </p:pic>
      <p:sp>
        <p:nvSpPr>
          <p:cNvPr id="3" name="Content Placeholder 2">
            <a:extLst>
              <a:ext uri="{FF2B5EF4-FFF2-40B4-BE49-F238E27FC236}">
                <a16:creationId xmlns:a16="http://schemas.microsoft.com/office/drawing/2014/main" id="{2FDCD54A-953C-B937-C0D4-6A73FB149EF9}"/>
              </a:ext>
            </a:extLst>
          </p:cNvPr>
          <p:cNvSpPr>
            <a:spLocks noGrp="1"/>
          </p:cNvSpPr>
          <p:nvPr>
            <p:ph idx="1"/>
          </p:nvPr>
        </p:nvSpPr>
        <p:spPr>
          <a:xfrm>
            <a:off x="6579450" y="2538919"/>
            <a:ext cx="4957554" cy="3496120"/>
          </a:xfrm>
        </p:spPr>
        <p:txBody>
          <a:bodyPr>
            <a:normAutofit/>
          </a:bodyPr>
          <a:lstStyle/>
          <a:p>
            <a:r>
              <a:rPr lang="en-US" dirty="0"/>
              <a:t>Some things you can try when the symptoms initial start are:</a:t>
            </a:r>
          </a:p>
          <a:p>
            <a:pPr lvl="1"/>
            <a:r>
              <a:rPr lang="en-US" dirty="0"/>
              <a:t>Take breaks to rest the hands more often</a:t>
            </a:r>
          </a:p>
          <a:p>
            <a:pPr lvl="1"/>
            <a:r>
              <a:rPr lang="en-US" dirty="0"/>
              <a:t>Apply ice-packs to the wrist to reduce swelling</a:t>
            </a:r>
          </a:p>
          <a:p>
            <a:pPr lvl="1"/>
            <a:r>
              <a:rPr lang="en-US" dirty="0"/>
              <a:t>Avoid doing things that make the symptoms worse</a:t>
            </a:r>
            <a:endParaRPr lang="en-CA" dirty="0"/>
          </a:p>
        </p:txBody>
      </p:sp>
    </p:spTree>
    <p:extLst>
      <p:ext uri="{BB962C8B-B14F-4D97-AF65-F5344CB8AC3E}">
        <p14:creationId xmlns:p14="http://schemas.microsoft.com/office/powerpoint/2010/main" val="19673980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person, vegetable, hand, indoor&#10;&#10;Description automatically generated">
            <a:extLst>
              <a:ext uri="{FF2B5EF4-FFF2-40B4-BE49-F238E27FC236}">
                <a16:creationId xmlns:a16="http://schemas.microsoft.com/office/drawing/2014/main" id="{D429C1C4-75AA-00BD-E7D5-E965A3C24FC9}"/>
              </a:ext>
            </a:extLst>
          </p:cNvPr>
          <p:cNvPicPr>
            <a:picLocks noChangeAspect="1"/>
          </p:cNvPicPr>
          <p:nvPr/>
        </p:nvPicPr>
        <p:blipFill rotWithShape="1">
          <a:blip r:embed="rId2"/>
          <a:srcRect r="7110" b="-1"/>
          <a:stretch/>
        </p:blipFill>
        <p:spPr>
          <a:xfrm>
            <a:off x="20" y="-1"/>
            <a:ext cx="12191980" cy="6857999"/>
          </a:xfrm>
          <a:prstGeom prst="rect">
            <a:avLst/>
          </a:prstGeom>
        </p:spPr>
      </p:pic>
      <p:sp>
        <p:nvSpPr>
          <p:cNvPr id="12" name="Rectangle 11">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615" y="253548"/>
            <a:ext cx="5612193" cy="6361598"/>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5448"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6F617E-1927-1FFB-A750-73CDA717E012}"/>
              </a:ext>
            </a:extLst>
          </p:cNvPr>
          <p:cNvSpPr>
            <a:spLocks noGrp="1"/>
          </p:cNvSpPr>
          <p:nvPr>
            <p:ph type="title"/>
          </p:nvPr>
        </p:nvSpPr>
        <p:spPr>
          <a:xfrm>
            <a:off x="774043" y="727626"/>
            <a:ext cx="4602152" cy="1718225"/>
          </a:xfrm>
        </p:spPr>
        <p:txBody>
          <a:bodyPr>
            <a:normAutofit/>
          </a:bodyPr>
          <a:lstStyle/>
          <a:p>
            <a:r>
              <a:rPr lang="en-US" sz="4400"/>
              <a:t>Non-Surgical Treatment</a:t>
            </a:r>
            <a:endParaRPr lang="en-CA" sz="4400"/>
          </a:p>
        </p:txBody>
      </p:sp>
      <p:sp>
        <p:nvSpPr>
          <p:cNvPr id="3" name="Content Placeholder 2">
            <a:extLst>
              <a:ext uri="{FF2B5EF4-FFF2-40B4-BE49-F238E27FC236}">
                <a16:creationId xmlns:a16="http://schemas.microsoft.com/office/drawing/2014/main" id="{38C7214B-C080-483F-6A24-A76B7D23CFDE}"/>
              </a:ext>
            </a:extLst>
          </p:cNvPr>
          <p:cNvSpPr>
            <a:spLocks noGrp="1"/>
          </p:cNvSpPr>
          <p:nvPr>
            <p:ph idx="1"/>
          </p:nvPr>
        </p:nvSpPr>
        <p:spPr>
          <a:xfrm>
            <a:off x="774043" y="2538920"/>
            <a:ext cx="4602152" cy="3480066"/>
          </a:xfrm>
        </p:spPr>
        <p:txBody>
          <a:bodyPr>
            <a:normAutofit/>
          </a:bodyPr>
          <a:lstStyle/>
          <a:p>
            <a:r>
              <a:rPr lang="en-US" dirty="0"/>
              <a:t>Treatment for carpal tunnel syndrome without surgery could include:</a:t>
            </a:r>
          </a:p>
          <a:p>
            <a:pPr lvl="1"/>
            <a:r>
              <a:rPr lang="en-US" dirty="0"/>
              <a:t>Wrist splints to support the wrist and prevent pain</a:t>
            </a:r>
          </a:p>
          <a:p>
            <a:pPr lvl="1"/>
            <a:r>
              <a:rPr lang="en-US" dirty="0"/>
              <a:t>Anti-inflammatory drugs to reduce swelling in the carpal tunnel</a:t>
            </a:r>
          </a:p>
          <a:p>
            <a:pPr lvl="1"/>
            <a:r>
              <a:rPr lang="en-US" dirty="0"/>
              <a:t>Steroids injected into the wrist to reduce swelling in the carpal tunnel</a:t>
            </a:r>
          </a:p>
        </p:txBody>
      </p:sp>
    </p:spTree>
    <p:extLst>
      <p:ext uri="{BB962C8B-B14F-4D97-AF65-F5344CB8AC3E}">
        <p14:creationId xmlns:p14="http://schemas.microsoft.com/office/powerpoint/2010/main" val="2611774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6EE7E08-B389-43E5-B019-1B0A8ACBB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surgeons in a operating room&#10;&#10;Description automatically generated with low confidence">
            <a:extLst>
              <a:ext uri="{FF2B5EF4-FFF2-40B4-BE49-F238E27FC236}">
                <a16:creationId xmlns:a16="http://schemas.microsoft.com/office/drawing/2014/main" id="{1BF147B6-2C11-2322-C1D6-139701E8A26C}"/>
              </a:ext>
            </a:extLst>
          </p:cNvPr>
          <p:cNvPicPr>
            <a:picLocks noChangeAspect="1"/>
          </p:cNvPicPr>
          <p:nvPr/>
        </p:nvPicPr>
        <p:blipFill rotWithShape="1">
          <a:blip r:embed="rId2"/>
          <a:srcRect l="21752" r="22785"/>
          <a:stretch/>
        </p:blipFill>
        <p:spPr>
          <a:xfrm>
            <a:off x="20" y="10"/>
            <a:ext cx="6392647" cy="6857990"/>
          </a:xfrm>
          <a:prstGeom prst="rect">
            <a:avLst/>
          </a:prstGeom>
        </p:spPr>
      </p:pic>
      <p:sp>
        <p:nvSpPr>
          <p:cNvPr id="12" name="Rectangle 11">
            <a:extLst>
              <a:ext uri="{FF2B5EF4-FFF2-40B4-BE49-F238E27FC236}">
                <a16:creationId xmlns:a16="http://schemas.microsoft.com/office/drawing/2014/main" id="{E60D94A5-8A09-4BAB-8F7C-69BC34C54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1267" y="255102"/>
            <a:ext cx="5342133" cy="6361598"/>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A1AE32B-3A6E-4C5E-8FEB-73861B9A2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9100" y="393365"/>
            <a:ext cx="5018211" cy="6035547"/>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F0665-042E-1C43-68AE-DCD3DF2611B3}"/>
              </a:ext>
            </a:extLst>
          </p:cNvPr>
          <p:cNvSpPr>
            <a:spLocks noGrp="1"/>
          </p:cNvSpPr>
          <p:nvPr>
            <p:ph type="title"/>
          </p:nvPr>
        </p:nvSpPr>
        <p:spPr>
          <a:xfrm>
            <a:off x="7064082" y="642594"/>
            <a:ext cx="4472921" cy="1371600"/>
          </a:xfrm>
        </p:spPr>
        <p:txBody>
          <a:bodyPr>
            <a:normAutofit/>
          </a:bodyPr>
          <a:lstStyle/>
          <a:p>
            <a:r>
              <a:rPr lang="en-US" dirty="0"/>
              <a:t>Surgery</a:t>
            </a:r>
            <a:endParaRPr lang="en-CA" dirty="0"/>
          </a:p>
        </p:txBody>
      </p:sp>
      <p:sp>
        <p:nvSpPr>
          <p:cNvPr id="3" name="Content Placeholder 2">
            <a:extLst>
              <a:ext uri="{FF2B5EF4-FFF2-40B4-BE49-F238E27FC236}">
                <a16:creationId xmlns:a16="http://schemas.microsoft.com/office/drawing/2014/main" id="{7975F72C-73C4-201C-518A-3A0A9222953C}"/>
              </a:ext>
            </a:extLst>
          </p:cNvPr>
          <p:cNvSpPr>
            <a:spLocks noGrp="1"/>
          </p:cNvSpPr>
          <p:nvPr>
            <p:ph idx="1"/>
          </p:nvPr>
        </p:nvSpPr>
        <p:spPr>
          <a:xfrm>
            <a:off x="7064082" y="2103120"/>
            <a:ext cx="4472922" cy="3931920"/>
          </a:xfrm>
        </p:spPr>
        <p:txBody>
          <a:bodyPr>
            <a:normAutofit/>
          </a:bodyPr>
          <a:lstStyle/>
          <a:p>
            <a:r>
              <a:rPr lang="en-US" dirty="0"/>
              <a:t>If carpal tunnel syndrome has progressed far enough, surgery may be required, surgical treatments include:</a:t>
            </a:r>
          </a:p>
          <a:p>
            <a:pPr lvl="1"/>
            <a:r>
              <a:rPr lang="en-US" dirty="0"/>
              <a:t>Endoscopic surgery where a surgeon uses a “snake” with  a camera to slice the ligament and free the median nerve</a:t>
            </a:r>
          </a:p>
          <a:p>
            <a:pPr lvl="1"/>
            <a:r>
              <a:rPr lang="en-US" dirty="0"/>
              <a:t>Open surgery where a surgeon makes an incision in the palm to slice the ligament and free the median nerve</a:t>
            </a:r>
            <a:endParaRPr lang="en-CA" dirty="0"/>
          </a:p>
        </p:txBody>
      </p:sp>
    </p:spTree>
    <p:extLst>
      <p:ext uri="{BB962C8B-B14F-4D97-AF65-F5344CB8AC3E}">
        <p14:creationId xmlns:p14="http://schemas.microsoft.com/office/powerpoint/2010/main" val="1130914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2AD6B69-E0A0-476D-9EE1-6B69F04C5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6BE10A1-AD5F-4AB3-8A94-41D62B494A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1">
              <a:lumMod val="85000"/>
              <a:alpha val="60000"/>
            </a:schemeClr>
          </a:solidFill>
          <a:ln w="6350" cap="flat" cmpd="sng" algn="ctr">
            <a:noFill/>
            <a:prstDash val="solid"/>
          </a:ln>
          <a:effectLst>
            <a:softEdge rad="0"/>
          </a:effectLst>
        </p:spPr>
      </p:sp>
      <p:sp>
        <p:nvSpPr>
          <p:cNvPr id="2" name="Title 1">
            <a:extLst>
              <a:ext uri="{FF2B5EF4-FFF2-40B4-BE49-F238E27FC236}">
                <a16:creationId xmlns:a16="http://schemas.microsoft.com/office/drawing/2014/main" id="{C097F19B-24DB-CCAC-3334-D3E6B6BD40DA}"/>
              </a:ext>
            </a:extLst>
          </p:cNvPr>
          <p:cNvSpPr>
            <a:spLocks noGrp="1"/>
          </p:cNvSpPr>
          <p:nvPr>
            <p:ph type="title"/>
          </p:nvPr>
        </p:nvSpPr>
        <p:spPr>
          <a:xfrm>
            <a:off x="573409" y="559477"/>
            <a:ext cx="3765200" cy="5709931"/>
          </a:xfrm>
        </p:spPr>
        <p:txBody>
          <a:bodyPr>
            <a:normAutofit/>
          </a:bodyPr>
          <a:lstStyle/>
          <a:p>
            <a:pPr algn="ctr"/>
            <a:r>
              <a:rPr lang="en-US" dirty="0"/>
              <a:t>Sources</a:t>
            </a:r>
            <a:endParaRPr lang="en-CA"/>
          </a:p>
        </p:txBody>
      </p:sp>
      <p:sp>
        <p:nvSpPr>
          <p:cNvPr id="13" name="Rectangle 12">
            <a:extLst>
              <a:ext uri="{FF2B5EF4-FFF2-40B4-BE49-F238E27FC236}">
                <a16:creationId xmlns:a16="http://schemas.microsoft.com/office/drawing/2014/main" id="{5684BFFE-6A90-4311-ACD5-B34177D464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4122323" cy="6108192"/>
          </a:xfrm>
          <a:prstGeom prst="rect">
            <a:avLst/>
          </a:prstGeom>
          <a:noFill/>
          <a:ln w="6350" cap="sq" cmpd="sng" algn="ctr">
            <a:solidFill>
              <a:schemeClr val="tx1">
                <a:lumMod val="75000"/>
                <a:lumOff val="25000"/>
              </a:schemeClr>
            </a:solidFill>
            <a:prstDash val="solid"/>
            <a:miter lim="800000"/>
          </a:ln>
          <a:effectLst/>
        </p:spPr>
      </p:sp>
      <p:graphicFrame>
        <p:nvGraphicFramePr>
          <p:cNvPr id="5" name="Content Placeholder 2">
            <a:extLst>
              <a:ext uri="{FF2B5EF4-FFF2-40B4-BE49-F238E27FC236}">
                <a16:creationId xmlns:a16="http://schemas.microsoft.com/office/drawing/2014/main" id="{25ECDD62-A2E7-CCC7-6973-CDD76CD22B01}"/>
              </a:ext>
            </a:extLst>
          </p:cNvPr>
          <p:cNvGraphicFramePr>
            <a:graphicFrameLocks noGrp="1"/>
          </p:cNvGraphicFramePr>
          <p:nvPr>
            <p:ph idx="1"/>
            <p:extLst>
              <p:ext uri="{D42A27DB-BD31-4B8C-83A1-F6EECF244321}">
                <p14:modId xmlns:p14="http://schemas.microsoft.com/office/powerpoint/2010/main" val="3996643992"/>
              </p:ext>
            </p:extLst>
          </p:nvPr>
        </p:nvGraphicFramePr>
        <p:xfrm>
          <a:off x="5478124" y="800947"/>
          <a:ext cx="5906181" cy="52307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16057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6EE7E08-B389-43E5-B019-1B0A8ACBB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diagram of carpal tunnel syndrome.">
            <a:extLst>
              <a:ext uri="{FF2B5EF4-FFF2-40B4-BE49-F238E27FC236}">
                <a16:creationId xmlns:a16="http://schemas.microsoft.com/office/drawing/2014/main" id="{56095F03-6971-8ABA-4828-3D1B13B7964B}"/>
              </a:ext>
            </a:extLst>
          </p:cNvPr>
          <p:cNvPicPr>
            <a:picLocks noChangeAspect="1"/>
          </p:cNvPicPr>
          <p:nvPr/>
        </p:nvPicPr>
        <p:blipFill rotWithShape="1">
          <a:blip r:embed="rId2"/>
          <a:srcRect l="6785"/>
          <a:stretch/>
        </p:blipFill>
        <p:spPr>
          <a:xfrm>
            <a:off x="20" y="10"/>
            <a:ext cx="6392647" cy="6857990"/>
          </a:xfrm>
          <a:prstGeom prst="rect">
            <a:avLst/>
          </a:prstGeom>
        </p:spPr>
      </p:pic>
      <p:sp>
        <p:nvSpPr>
          <p:cNvPr id="14" name="Rectangle 13">
            <a:extLst>
              <a:ext uri="{FF2B5EF4-FFF2-40B4-BE49-F238E27FC236}">
                <a16:creationId xmlns:a16="http://schemas.microsoft.com/office/drawing/2014/main" id="{E60D94A5-8A09-4BAB-8F7C-69BC34C54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1267" y="255102"/>
            <a:ext cx="5342133" cy="6361598"/>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A1AE32B-3A6E-4C5E-8FEB-73861B9A2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9100" y="393365"/>
            <a:ext cx="5018211" cy="6035547"/>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C9F4E9-98A0-FC3A-9F67-A0218B329EF2}"/>
              </a:ext>
            </a:extLst>
          </p:cNvPr>
          <p:cNvSpPr>
            <a:spLocks noGrp="1"/>
          </p:cNvSpPr>
          <p:nvPr>
            <p:ph type="title"/>
          </p:nvPr>
        </p:nvSpPr>
        <p:spPr>
          <a:xfrm>
            <a:off x="7064082" y="642594"/>
            <a:ext cx="4472921" cy="1371600"/>
          </a:xfrm>
        </p:spPr>
        <p:txBody>
          <a:bodyPr>
            <a:normAutofit/>
          </a:bodyPr>
          <a:lstStyle/>
          <a:p>
            <a:r>
              <a:rPr lang="en-US"/>
              <a:t>Carpal Tunnel Syndrome</a:t>
            </a:r>
            <a:endParaRPr lang="en-CA" dirty="0"/>
          </a:p>
        </p:txBody>
      </p:sp>
      <p:sp>
        <p:nvSpPr>
          <p:cNvPr id="3" name="Content Placeholder 2">
            <a:extLst>
              <a:ext uri="{FF2B5EF4-FFF2-40B4-BE49-F238E27FC236}">
                <a16:creationId xmlns:a16="http://schemas.microsoft.com/office/drawing/2014/main" id="{A8CBB7E6-124C-D0FE-EE0D-1DAE9AD271E7}"/>
              </a:ext>
            </a:extLst>
          </p:cNvPr>
          <p:cNvSpPr>
            <a:spLocks noGrp="1"/>
          </p:cNvSpPr>
          <p:nvPr>
            <p:ph idx="1"/>
          </p:nvPr>
        </p:nvSpPr>
        <p:spPr>
          <a:xfrm>
            <a:off x="7064082" y="2103120"/>
            <a:ext cx="4472922" cy="3931920"/>
          </a:xfrm>
        </p:spPr>
        <p:txBody>
          <a:bodyPr>
            <a:normAutofit/>
          </a:bodyPr>
          <a:lstStyle/>
          <a:p>
            <a:r>
              <a:rPr lang="en-US" dirty="0"/>
              <a:t>Carpal tunnel syndrome is numbness, tingling or weakness due to pressure on the median nerve. The median nerve travels through the carpal tunnel; a narrow passageway located on the palm side of the hand, which is surrounded by bones and ligaments.</a:t>
            </a:r>
            <a:endParaRPr lang="en-CA" dirty="0"/>
          </a:p>
        </p:txBody>
      </p:sp>
    </p:spTree>
    <p:extLst>
      <p:ext uri="{BB962C8B-B14F-4D97-AF65-F5344CB8AC3E}">
        <p14:creationId xmlns:p14="http://schemas.microsoft.com/office/powerpoint/2010/main" val="1352425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1657BF2-BFFB-4FF0-9FE2-4D7F7A7C9D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5397171-E233-4F26-9A8C-29C436537D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393" y="237744"/>
            <a:ext cx="7652977"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EA830B9C-C9EB-4D80-9552-AE9DE30758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553" y="374904"/>
            <a:ext cx="734015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C3764FA-B519-917C-9CF4-9FDF6F5D6452}"/>
              </a:ext>
            </a:extLst>
          </p:cNvPr>
          <p:cNvSpPr>
            <a:spLocks noGrp="1"/>
          </p:cNvSpPr>
          <p:nvPr>
            <p:ph type="title"/>
          </p:nvPr>
        </p:nvSpPr>
        <p:spPr>
          <a:xfrm>
            <a:off x="868680" y="642593"/>
            <a:ext cx="6281928" cy="1744183"/>
          </a:xfrm>
        </p:spPr>
        <p:txBody>
          <a:bodyPr>
            <a:normAutofit/>
          </a:bodyPr>
          <a:lstStyle/>
          <a:p>
            <a:r>
              <a:rPr lang="en-US" dirty="0"/>
              <a:t>Prevalence</a:t>
            </a:r>
            <a:endParaRPr lang="en-CA" dirty="0"/>
          </a:p>
        </p:txBody>
      </p:sp>
      <p:sp>
        <p:nvSpPr>
          <p:cNvPr id="3" name="Content Placeholder 2">
            <a:extLst>
              <a:ext uri="{FF2B5EF4-FFF2-40B4-BE49-F238E27FC236}">
                <a16:creationId xmlns:a16="http://schemas.microsoft.com/office/drawing/2014/main" id="{FCE9BCA2-69B2-9089-1046-83B652594161}"/>
              </a:ext>
            </a:extLst>
          </p:cNvPr>
          <p:cNvSpPr>
            <a:spLocks noGrp="1"/>
          </p:cNvSpPr>
          <p:nvPr>
            <p:ph idx="1"/>
          </p:nvPr>
        </p:nvSpPr>
        <p:spPr>
          <a:xfrm>
            <a:off x="868680" y="2386584"/>
            <a:ext cx="6281928" cy="3648456"/>
          </a:xfrm>
        </p:spPr>
        <p:txBody>
          <a:bodyPr>
            <a:normAutofit/>
          </a:bodyPr>
          <a:lstStyle/>
          <a:p>
            <a:r>
              <a:rPr lang="en-US" dirty="0"/>
              <a:t>Carpal tunnel syndrome causes up to $2 000 000 000 per year in medical costs in the USA and it causes an employee to miss an average of 27 days of work.</a:t>
            </a:r>
            <a:endParaRPr lang="en-CA" dirty="0"/>
          </a:p>
        </p:txBody>
      </p:sp>
      <p:pic>
        <p:nvPicPr>
          <p:cNvPr id="5" name="Picture 4" descr="A person sitting on a couch&#10;&#10;Description automatically generated">
            <a:extLst>
              <a:ext uri="{FF2B5EF4-FFF2-40B4-BE49-F238E27FC236}">
                <a16:creationId xmlns:a16="http://schemas.microsoft.com/office/drawing/2014/main" id="{DA491B7E-6578-3E99-8531-86EFFA35A8CD}"/>
              </a:ext>
            </a:extLst>
          </p:cNvPr>
          <p:cNvPicPr>
            <a:picLocks noChangeAspect="1"/>
          </p:cNvPicPr>
          <p:nvPr/>
        </p:nvPicPr>
        <p:blipFill rotWithShape="1">
          <a:blip r:embed="rId2"/>
          <a:srcRect l="13808" r="43059" b="2"/>
          <a:stretch/>
        </p:blipFill>
        <p:spPr>
          <a:xfrm>
            <a:off x="7837371" y="237744"/>
            <a:ext cx="4124416" cy="6382512"/>
          </a:xfrm>
          <a:prstGeom prst="rect">
            <a:avLst/>
          </a:prstGeom>
        </p:spPr>
      </p:pic>
    </p:spTree>
    <p:extLst>
      <p:ext uri="{BB962C8B-B14F-4D97-AF65-F5344CB8AC3E}">
        <p14:creationId xmlns:p14="http://schemas.microsoft.com/office/powerpoint/2010/main" val="1193722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AC512-7A38-B943-D6DA-C91C0C34D52A}"/>
              </a:ext>
            </a:extLst>
          </p:cNvPr>
          <p:cNvSpPr>
            <a:spLocks noGrp="1"/>
          </p:cNvSpPr>
          <p:nvPr>
            <p:ph type="title"/>
          </p:nvPr>
        </p:nvSpPr>
        <p:spPr>
          <a:xfrm>
            <a:off x="6579450" y="727627"/>
            <a:ext cx="4957553" cy="1645920"/>
          </a:xfrm>
        </p:spPr>
        <p:txBody>
          <a:bodyPr>
            <a:normAutofit/>
          </a:bodyPr>
          <a:lstStyle/>
          <a:p>
            <a:r>
              <a:rPr lang="en-US" dirty="0"/>
              <a:t>Process</a:t>
            </a:r>
            <a:endParaRPr lang="en-CA" dirty="0"/>
          </a:p>
        </p:txBody>
      </p:sp>
      <p:sp>
        <p:nvSpPr>
          <p:cNvPr id="21" name="Rectangle 20">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23" name="Rectangle 22">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5" name="Picture 4" descr="A picture containing text, finger, thumb, hand">
            <a:extLst>
              <a:ext uri="{FF2B5EF4-FFF2-40B4-BE49-F238E27FC236}">
                <a16:creationId xmlns:a16="http://schemas.microsoft.com/office/drawing/2014/main" id="{0E97256D-BB1C-7C1E-2468-2DC58821D0C7}"/>
              </a:ext>
            </a:extLst>
          </p:cNvPr>
          <p:cNvPicPr>
            <a:picLocks noChangeAspect="1"/>
          </p:cNvPicPr>
          <p:nvPr/>
        </p:nvPicPr>
        <p:blipFill rotWithShape="1">
          <a:blip r:embed="rId2"/>
          <a:srcRect l="42331" r="321" b="-2"/>
          <a:stretch/>
        </p:blipFill>
        <p:spPr>
          <a:xfrm>
            <a:off x="2161751" y="1206900"/>
            <a:ext cx="2501448" cy="4462365"/>
          </a:xfrm>
          <a:prstGeom prst="rect">
            <a:avLst/>
          </a:prstGeom>
        </p:spPr>
      </p:pic>
      <p:sp>
        <p:nvSpPr>
          <p:cNvPr id="3" name="Content Placeholder 2">
            <a:extLst>
              <a:ext uri="{FF2B5EF4-FFF2-40B4-BE49-F238E27FC236}">
                <a16:creationId xmlns:a16="http://schemas.microsoft.com/office/drawing/2014/main" id="{9A2505E4-BB35-7D61-F9D0-C505767665A8}"/>
              </a:ext>
            </a:extLst>
          </p:cNvPr>
          <p:cNvSpPr>
            <a:spLocks noGrp="1"/>
          </p:cNvSpPr>
          <p:nvPr>
            <p:ph idx="1"/>
          </p:nvPr>
        </p:nvSpPr>
        <p:spPr>
          <a:xfrm>
            <a:off x="6579450" y="2538919"/>
            <a:ext cx="4957554" cy="3496120"/>
          </a:xfrm>
        </p:spPr>
        <p:txBody>
          <a:bodyPr>
            <a:normAutofit/>
          </a:bodyPr>
          <a:lstStyle/>
          <a:p>
            <a:r>
              <a:rPr lang="en-US" dirty="0"/>
              <a:t>When the tendons alongside the nerve become aggravated, they can swell, reducing the size of the carpal tunnel and putting pressure on the median nerve. This pressure causes tingling, numbness and weakness in the hand.</a:t>
            </a:r>
            <a:endParaRPr lang="en-CA" dirty="0"/>
          </a:p>
        </p:txBody>
      </p:sp>
    </p:spTree>
    <p:extLst>
      <p:ext uri="{BB962C8B-B14F-4D97-AF65-F5344CB8AC3E}">
        <p14:creationId xmlns:p14="http://schemas.microsoft.com/office/powerpoint/2010/main" val="27730919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using a computer&#10;&#10;Description automatically generated with low confidence">
            <a:extLst>
              <a:ext uri="{FF2B5EF4-FFF2-40B4-BE49-F238E27FC236}">
                <a16:creationId xmlns:a16="http://schemas.microsoft.com/office/drawing/2014/main" id="{3A689310-A0ED-5634-D96A-FC7417E614D0}"/>
              </a:ext>
            </a:extLst>
          </p:cNvPr>
          <p:cNvPicPr>
            <a:picLocks noChangeAspect="1"/>
          </p:cNvPicPr>
          <p:nvPr/>
        </p:nvPicPr>
        <p:blipFill rotWithShape="1">
          <a:blip r:embed="rId2"/>
          <a:srcRect t="19152" r="9091"/>
          <a:stretch/>
        </p:blipFill>
        <p:spPr>
          <a:xfrm>
            <a:off x="20" y="-1"/>
            <a:ext cx="12191980" cy="6857999"/>
          </a:xfrm>
          <a:prstGeom prst="rect">
            <a:avLst/>
          </a:prstGeom>
        </p:spPr>
      </p:pic>
      <p:sp>
        <p:nvSpPr>
          <p:cNvPr id="12" name="Rectangle 11">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615" y="253548"/>
            <a:ext cx="5612193" cy="6361598"/>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5448"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59FDE1-25FD-4F81-4666-9EA5C6941CB6}"/>
              </a:ext>
            </a:extLst>
          </p:cNvPr>
          <p:cNvSpPr>
            <a:spLocks noGrp="1"/>
          </p:cNvSpPr>
          <p:nvPr>
            <p:ph type="title"/>
          </p:nvPr>
        </p:nvSpPr>
        <p:spPr>
          <a:xfrm>
            <a:off x="774043" y="727626"/>
            <a:ext cx="4602152" cy="1718225"/>
          </a:xfrm>
        </p:spPr>
        <p:txBody>
          <a:bodyPr>
            <a:normAutofit/>
          </a:bodyPr>
          <a:lstStyle/>
          <a:p>
            <a:r>
              <a:rPr lang="en-US" sz="4400" dirty="0"/>
              <a:t>Causes</a:t>
            </a:r>
            <a:endParaRPr lang="en-CA" sz="4400" dirty="0"/>
          </a:p>
        </p:txBody>
      </p:sp>
      <p:sp>
        <p:nvSpPr>
          <p:cNvPr id="3" name="Content Placeholder 2">
            <a:extLst>
              <a:ext uri="{FF2B5EF4-FFF2-40B4-BE49-F238E27FC236}">
                <a16:creationId xmlns:a16="http://schemas.microsoft.com/office/drawing/2014/main" id="{4DF463F9-CE62-E013-417A-35F744042F33}"/>
              </a:ext>
            </a:extLst>
          </p:cNvPr>
          <p:cNvSpPr>
            <a:spLocks noGrp="1"/>
          </p:cNvSpPr>
          <p:nvPr>
            <p:ph idx="1"/>
          </p:nvPr>
        </p:nvSpPr>
        <p:spPr>
          <a:xfrm>
            <a:off x="774043" y="2538920"/>
            <a:ext cx="4602152" cy="3480066"/>
          </a:xfrm>
        </p:spPr>
        <p:txBody>
          <a:bodyPr>
            <a:normAutofit/>
          </a:bodyPr>
          <a:lstStyle/>
          <a:p>
            <a:r>
              <a:rPr lang="en-US" dirty="0"/>
              <a:t>Carpal tunnel syndrome can be caused by hereditary features like your wrist anatomy, from repetitive hand movements like typing on a keyboard, and from prolonged placement of the wrist in extreme positions.</a:t>
            </a:r>
            <a:endParaRPr lang="en-CA" dirty="0"/>
          </a:p>
        </p:txBody>
      </p:sp>
    </p:spTree>
    <p:extLst>
      <p:ext uri="{BB962C8B-B14F-4D97-AF65-F5344CB8AC3E}">
        <p14:creationId xmlns:p14="http://schemas.microsoft.com/office/powerpoint/2010/main" val="2657352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6EE7E08-B389-43E5-B019-1B0A8ACBB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his hand up&#10;&#10;Description automatically generated with low confidence">
            <a:extLst>
              <a:ext uri="{FF2B5EF4-FFF2-40B4-BE49-F238E27FC236}">
                <a16:creationId xmlns:a16="http://schemas.microsoft.com/office/drawing/2014/main" id="{7C7746A0-7F54-87F6-E7A1-BC94BCB59ABB}"/>
              </a:ext>
            </a:extLst>
          </p:cNvPr>
          <p:cNvPicPr>
            <a:picLocks noChangeAspect="1"/>
          </p:cNvPicPr>
          <p:nvPr/>
        </p:nvPicPr>
        <p:blipFill rotWithShape="1">
          <a:blip r:embed="rId2"/>
          <a:srcRect l="17562" r="20216" b="-1"/>
          <a:stretch/>
        </p:blipFill>
        <p:spPr>
          <a:xfrm>
            <a:off x="20" y="10"/>
            <a:ext cx="6392647" cy="6857990"/>
          </a:xfrm>
          <a:prstGeom prst="rect">
            <a:avLst/>
          </a:prstGeom>
        </p:spPr>
      </p:pic>
      <p:sp>
        <p:nvSpPr>
          <p:cNvPr id="12" name="Rectangle 11">
            <a:extLst>
              <a:ext uri="{FF2B5EF4-FFF2-40B4-BE49-F238E27FC236}">
                <a16:creationId xmlns:a16="http://schemas.microsoft.com/office/drawing/2014/main" id="{E60D94A5-8A09-4BAB-8F7C-69BC34C54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1267" y="255102"/>
            <a:ext cx="5342133" cy="6361598"/>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A1AE32B-3A6E-4C5E-8FEB-73861B9A2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9100" y="393365"/>
            <a:ext cx="5018211" cy="6035547"/>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7893DF-2F4D-3132-EF8C-69DB95E6097D}"/>
              </a:ext>
            </a:extLst>
          </p:cNvPr>
          <p:cNvSpPr>
            <a:spLocks noGrp="1"/>
          </p:cNvSpPr>
          <p:nvPr>
            <p:ph type="title"/>
          </p:nvPr>
        </p:nvSpPr>
        <p:spPr>
          <a:xfrm>
            <a:off x="7064082" y="642594"/>
            <a:ext cx="4472921" cy="1371600"/>
          </a:xfrm>
        </p:spPr>
        <p:txBody>
          <a:bodyPr>
            <a:normAutofit/>
          </a:bodyPr>
          <a:lstStyle/>
          <a:p>
            <a:r>
              <a:rPr lang="en-US" dirty="0"/>
              <a:t>Symptoms</a:t>
            </a:r>
            <a:endParaRPr lang="en-CA" dirty="0"/>
          </a:p>
        </p:txBody>
      </p:sp>
      <p:sp>
        <p:nvSpPr>
          <p:cNvPr id="3" name="Content Placeholder 2">
            <a:extLst>
              <a:ext uri="{FF2B5EF4-FFF2-40B4-BE49-F238E27FC236}">
                <a16:creationId xmlns:a16="http://schemas.microsoft.com/office/drawing/2014/main" id="{6DF745A5-8852-81A7-08DC-A66D1D83BBE7}"/>
              </a:ext>
            </a:extLst>
          </p:cNvPr>
          <p:cNvSpPr>
            <a:spLocks noGrp="1"/>
          </p:cNvSpPr>
          <p:nvPr>
            <p:ph idx="1"/>
          </p:nvPr>
        </p:nvSpPr>
        <p:spPr>
          <a:xfrm>
            <a:off x="7064082" y="2103120"/>
            <a:ext cx="4472922" cy="3931920"/>
          </a:xfrm>
        </p:spPr>
        <p:txBody>
          <a:bodyPr>
            <a:normAutofit/>
          </a:bodyPr>
          <a:lstStyle/>
          <a:p>
            <a:r>
              <a:rPr lang="en-US" dirty="0"/>
              <a:t>Symptoms of carpal tunnel syndrome include</a:t>
            </a:r>
          </a:p>
          <a:p>
            <a:pPr lvl="1"/>
            <a:r>
              <a:rPr lang="en-US" dirty="0"/>
              <a:t>Tingling or numbness in the index finger, middle finger, ring finger or thumb</a:t>
            </a:r>
            <a:endParaRPr lang="en-CA" dirty="0"/>
          </a:p>
          <a:p>
            <a:pPr lvl="1"/>
            <a:r>
              <a:rPr lang="en-CA" dirty="0"/>
              <a:t>Tingles may travel up the arm whilst holding an object.</a:t>
            </a:r>
          </a:p>
          <a:p>
            <a:pPr lvl="1"/>
            <a:r>
              <a:rPr lang="en-CA" dirty="0"/>
              <a:t>Weakness in the hand, you may find that you are unable to hold objects, and end up dropping them</a:t>
            </a:r>
            <a:endParaRPr lang="en-US" dirty="0"/>
          </a:p>
        </p:txBody>
      </p:sp>
    </p:spTree>
    <p:extLst>
      <p:ext uri="{BB962C8B-B14F-4D97-AF65-F5344CB8AC3E}">
        <p14:creationId xmlns:p14="http://schemas.microsoft.com/office/powerpoint/2010/main" val="41883758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1657BF2-BFFB-4FF0-9FE2-4D7F7A7C9D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5397171-E233-4F26-9A8C-29C436537D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393" y="237744"/>
            <a:ext cx="7652977"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EA830B9C-C9EB-4D80-9552-AE9DE30758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553" y="374904"/>
            <a:ext cx="734015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B5D662C-421F-CA3A-C917-B768F0585CA7}"/>
              </a:ext>
            </a:extLst>
          </p:cNvPr>
          <p:cNvSpPr>
            <a:spLocks noGrp="1"/>
          </p:cNvSpPr>
          <p:nvPr>
            <p:ph type="title"/>
          </p:nvPr>
        </p:nvSpPr>
        <p:spPr>
          <a:xfrm>
            <a:off x="868680" y="642593"/>
            <a:ext cx="6281928" cy="1744183"/>
          </a:xfrm>
        </p:spPr>
        <p:txBody>
          <a:bodyPr>
            <a:normAutofit/>
          </a:bodyPr>
          <a:lstStyle/>
          <a:p>
            <a:r>
              <a:rPr lang="en-US" dirty="0"/>
              <a:t>Diagnoses</a:t>
            </a:r>
            <a:endParaRPr lang="en-CA" dirty="0"/>
          </a:p>
        </p:txBody>
      </p:sp>
      <p:sp>
        <p:nvSpPr>
          <p:cNvPr id="3" name="Content Placeholder 2">
            <a:extLst>
              <a:ext uri="{FF2B5EF4-FFF2-40B4-BE49-F238E27FC236}">
                <a16:creationId xmlns:a16="http://schemas.microsoft.com/office/drawing/2014/main" id="{D1193720-8907-CB6C-9AAB-349AF9A9AA5E}"/>
              </a:ext>
            </a:extLst>
          </p:cNvPr>
          <p:cNvSpPr>
            <a:spLocks noGrp="1"/>
          </p:cNvSpPr>
          <p:nvPr>
            <p:ph idx="1"/>
          </p:nvPr>
        </p:nvSpPr>
        <p:spPr>
          <a:xfrm>
            <a:off x="868680" y="2386584"/>
            <a:ext cx="6281928" cy="3648456"/>
          </a:xfrm>
        </p:spPr>
        <p:txBody>
          <a:bodyPr>
            <a:normAutofit/>
          </a:bodyPr>
          <a:lstStyle/>
          <a:p>
            <a:r>
              <a:rPr lang="en-US" dirty="0"/>
              <a:t>Techniques for diagnosing carpal tunnel include looking at the patient's history of pain and doing a physical examination. The healthcare provider might also perform an ultrasound or a nerve conduction study; a test of the electrical conductivity of the median nerve through the carpal tunnel.</a:t>
            </a:r>
            <a:endParaRPr lang="en-CA" dirty="0"/>
          </a:p>
        </p:txBody>
      </p:sp>
      <p:pic>
        <p:nvPicPr>
          <p:cNvPr id="5" name="Picture 4" descr="A nurse showing an old person something on a tablet&#10;&#10;Description automatically generated with low confidence">
            <a:extLst>
              <a:ext uri="{FF2B5EF4-FFF2-40B4-BE49-F238E27FC236}">
                <a16:creationId xmlns:a16="http://schemas.microsoft.com/office/drawing/2014/main" id="{1D2BE0BC-456E-0FAE-F652-273466FACEAE}"/>
              </a:ext>
            </a:extLst>
          </p:cNvPr>
          <p:cNvPicPr>
            <a:picLocks noChangeAspect="1"/>
          </p:cNvPicPr>
          <p:nvPr/>
        </p:nvPicPr>
        <p:blipFill rotWithShape="1">
          <a:blip r:embed="rId2"/>
          <a:srcRect l="30807" r="26060" b="2"/>
          <a:stretch/>
        </p:blipFill>
        <p:spPr>
          <a:xfrm>
            <a:off x="7837371" y="237744"/>
            <a:ext cx="4124416" cy="6382512"/>
          </a:xfrm>
          <a:prstGeom prst="rect">
            <a:avLst/>
          </a:prstGeom>
        </p:spPr>
      </p:pic>
    </p:spTree>
    <p:extLst>
      <p:ext uri="{BB962C8B-B14F-4D97-AF65-F5344CB8AC3E}">
        <p14:creationId xmlns:p14="http://schemas.microsoft.com/office/powerpoint/2010/main" val="1322634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3" name="Rectangle 12">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7" name="Group 16">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8" name="Straight Connector 17">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2" name="Rectangle 21">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6F40FBDA-CEB1-40F0-9AB9-BD9C402D7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outdoor, building, sky, commercial building&#10;&#10;Description automatically generated">
            <a:extLst>
              <a:ext uri="{FF2B5EF4-FFF2-40B4-BE49-F238E27FC236}">
                <a16:creationId xmlns:a16="http://schemas.microsoft.com/office/drawing/2014/main" id="{99F7C21A-29BD-6EEC-0192-1A7B290C46A8}"/>
              </a:ext>
            </a:extLst>
          </p:cNvPr>
          <p:cNvPicPr>
            <a:picLocks noChangeAspect="1"/>
          </p:cNvPicPr>
          <p:nvPr/>
        </p:nvPicPr>
        <p:blipFill rotWithShape="1">
          <a:blip r:embed="rId2">
            <a:alphaModFix amt="45000"/>
          </a:blip>
          <a:srcRect t="15413"/>
          <a:stretch/>
        </p:blipFill>
        <p:spPr>
          <a:xfrm>
            <a:off x="20" y="10"/>
            <a:ext cx="12191980" cy="6857990"/>
          </a:xfrm>
          <a:prstGeom prst="rect">
            <a:avLst/>
          </a:prstGeom>
        </p:spPr>
      </p:pic>
      <p:sp>
        <p:nvSpPr>
          <p:cNvPr id="26" name="Rectangle 25">
            <a:extLst>
              <a:ext uri="{FF2B5EF4-FFF2-40B4-BE49-F238E27FC236}">
                <a16:creationId xmlns:a16="http://schemas.microsoft.com/office/drawing/2014/main" id="{0344D4FE-ABEF-4230-9E4E-AD5782FC7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noFill/>
          <a:ln w="9525" cap="sq" cmpd="sng" algn="ctr">
            <a:solidFill>
              <a:schemeClr val="tx1">
                <a:lumMod val="75000"/>
                <a:lumOff val="25000"/>
              </a:schemeClr>
            </a:solidFill>
            <a:prstDash val="solid"/>
            <a:miter lim="800000"/>
          </a:ln>
          <a:effectLst>
            <a:softEdge rad="0"/>
          </a:effectLst>
        </p:spPr>
      </p:sp>
      <p:sp>
        <p:nvSpPr>
          <p:cNvPr id="2" name="Title 1">
            <a:extLst>
              <a:ext uri="{FF2B5EF4-FFF2-40B4-BE49-F238E27FC236}">
                <a16:creationId xmlns:a16="http://schemas.microsoft.com/office/drawing/2014/main" id="{1169A462-8187-9795-EC0C-D7E693A2A8CC}"/>
              </a:ext>
            </a:extLst>
          </p:cNvPr>
          <p:cNvSpPr>
            <a:spLocks noGrp="1"/>
          </p:cNvSpPr>
          <p:nvPr>
            <p:ph type="title"/>
          </p:nvPr>
        </p:nvSpPr>
        <p:spPr>
          <a:xfrm>
            <a:off x="1769532" y="2091263"/>
            <a:ext cx="8652938" cy="2461504"/>
          </a:xfrm>
        </p:spPr>
        <p:txBody>
          <a:bodyPr vert="horz" lIns="91440" tIns="45720" rIns="91440" bIns="45720" rtlCol="0" anchor="ctr">
            <a:normAutofit/>
          </a:bodyPr>
          <a:lstStyle/>
          <a:p>
            <a:pPr algn="ctr">
              <a:lnSpc>
                <a:spcPct val="83000"/>
              </a:lnSpc>
            </a:pPr>
            <a:r>
              <a:rPr lang="en-US" sz="6800" cap="all" spc="-100"/>
              <a:t>Treatment</a:t>
            </a:r>
          </a:p>
        </p:txBody>
      </p:sp>
      <p:sp>
        <p:nvSpPr>
          <p:cNvPr id="28" name="Rectangle 27">
            <a:extLst>
              <a:ext uri="{FF2B5EF4-FFF2-40B4-BE49-F238E27FC236}">
                <a16:creationId xmlns:a16="http://schemas.microsoft.com/office/drawing/2014/main" id="{9325F979-D3F9-4926-81B7-7ACCB31A5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9525" cap="sq" cmpd="sng" algn="ctr">
            <a:solidFill>
              <a:schemeClr val="tx1">
                <a:lumMod val="75000"/>
                <a:lumOff val="25000"/>
                <a:alpha val="80000"/>
              </a:schemeClr>
            </a:solidFill>
            <a:prstDash val="solid"/>
            <a:miter lim="800000"/>
          </a:ln>
          <a:effectLst/>
        </p:spPr>
      </p:sp>
    </p:spTree>
    <p:extLst>
      <p:ext uri="{BB962C8B-B14F-4D97-AF65-F5344CB8AC3E}">
        <p14:creationId xmlns:p14="http://schemas.microsoft.com/office/powerpoint/2010/main" val="67803396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8632963-757B-40C2-BB84-FC6107A54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up of a hand holding a hand&#10;&#10;Description automatically generated with low confidence">
            <a:extLst>
              <a:ext uri="{FF2B5EF4-FFF2-40B4-BE49-F238E27FC236}">
                <a16:creationId xmlns:a16="http://schemas.microsoft.com/office/drawing/2014/main" id="{16475156-9234-77E0-AC83-3EF9C7798F92}"/>
              </a:ext>
            </a:extLst>
          </p:cNvPr>
          <p:cNvPicPr>
            <a:picLocks noChangeAspect="1"/>
          </p:cNvPicPr>
          <p:nvPr/>
        </p:nvPicPr>
        <p:blipFill rotWithShape="1">
          <a:blip r:embed="rId2"/>
          <a:srcRect t="15324" b="406"/>
          <a:stretch/>
        </p:blipFill>
        <p:spPr>
          <a:xfrm>
            <a:off x="20" y="-1"/>
            <a:ext cx="12191980" cy="6857999"/>
          </a:xfrm>
          <a:prstGeom prst="rect">
            <a:avLst/>
          </a:prstGeom>
        </p:spPr>
      </p:pic>
      <p:sp>
        <p:nvSpPr>
          <p:cNvPr id="12" name="Rectangle 11">
            <a:extLst>
              <a:ext uri="{FF2B5EF4-FFF2-40B4-BE49-F238E27FC236}">
                <a16:creationId xmlns:a16="http://schemas.microsoft.com/office/drawing/2014/main" id="{2853AE55-7E35-44B0-89F1-3F52B262A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615" y="253548"/>
            <a:ext cx="5612193" cy="6361598"/>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BC4BE4D-4B50-4F51-9F85-4B5D60B02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5448" y="407588"/>
            <a:ext cx="5299768" cy="6022878"/>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F9DDD1-74DB-69A3-2D53-7ED03F8F47E9}"/>
              </a:ext>
            </a:extLst>
          </p:cNvPr>
          <p:cNvSpPr>
            <a:spLocks noGrp="1"/>
          </p:cNvSpPr>
          <p:nvPr>
            <p:ph type="title"/>
          </p:nvPr>
        </p:nvSpPr>
        <p:spPr>
          <a:xfrm>
            <a:off x="774043" y="727626"/>
            <a:ext cx="4602152" cy="1718225"/>
          </a:xfrm>
        </p:spPr>
        <p:txBody>
          <a:bodyPr>
            <a:normAutofit/>
          </a:bodyPr>
          <a:lstStyle/>
          <a:p>
            <a:r>
              <a:rPr lang="en-US" sz="4400"/>
              <a:t>Treatment</a:t>
            </a:r>
            <a:endParaRPr lang="en-CA" sz="4400"/>
          </a:p>
        </p:txBody>
      </p:sp>
      <p:sp>
        <p:nvSpPr>
          <p:cNvPr id="3" name="Content Placeholder 2">
            <a:extLst>
              <a:ext uri="{FF2B5EF4-FFF2-40B4-BE49-F238E27FC236}">
                <a16:creationId xmlns:a16="http://schemas.microsoft.com/office/drawing/2014/main" id="{DAE309F0-DB12-6A1A-E080-53FA95BDEC02}"/>
              </a:ext>
            </a:extLst>
          </p:cNvPr>
          <p:cNvSpPr>
            <a:spLocks noGrp="1"/>
          </p:cNvSpPr>
          <p:nvPr>
            <p:ph idx="1"/>
          </p:nvPr>
        </p:nvSpPr>
        <p:spPr>
          <a:xfrm>
            <a:off x="774043" y="2538920"/>
            <a:ext cx="4602152" cy="3480066"/>
          </a:xfrm>
        </p:spPr>
        <p:txBody>
          <a:bodyPr>
            <a:normAutofit/>
          </a:bodyPr>
          <a:lstStyle/>
          <a:p>
            <a:r>
              <a:rPr lang="en-US" dirty="0"/>
              <a:t>Carpal tunnel syndrome can be treatable, but it gets harder and harder to treat the more the symptoms progress. Make sure to reach out to a healthcare professional as soon as you notice symptoms start to appear.</a:t>
            </a:r>
            <a:endParaRPr lang="en-CA" dirty="0"/>
          </a:p>
        </p:txBody>
      </p:sp>
    </p:spTree>
    <p:extLst>
      <p:ext uri="{BB962C8B-B14F-4D97-AF65-F5344CB8AC3E}">
        <p14:creationId xmlns:p14="http://schemas.microsoft.com/office/powerpoint/2010/main" val="3486244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213A7627BCC7F48A803BCA127D4E3F8" ma:contentTypeVersion="2" ma:contentTypeDescription="Create a new document." ma:contentTypeScope="" ma:versionID="05450ba0d768e335791f780985c89413">
  <xsd:schema xmlns:xsd="http://www.w3.org/2001/XMLSchema" xmlns:xs="http://www.w3.org/2001/XMLSchema" xmlns:p="http://schemas.microsoft.com/office/2006/metadata/properties" xmlns:ns3="fde93977-6714-4609-866c-c1ad0a90f095" targetNamespace="http://schemas.microsoft.com/office/2006/metadata/properties" ma:root="true" ma:fieldsID="1f717ff057fda1c062910848d5516544" ns3:_="">
    <xsd:import namespace="fde93977-6714-4609-866c-c1ad0a90f095"/>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de93977-6714-4609-866c-c1ad0a90f09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2.xml><?xml version="1.0" encoding="utf-8"?>
<ds:datastoreItem xmlns:ds="http://schemas.openxmlformats.org/officeDocument/2006/customXml" ds:itemID="{B975FBC4-9D33-46BE-911D-419763BA9AF9}">
  <ds:schemaRefs>
    <ds:schemaRef ds:uri="http://schemas.microsoft.com/office/2006/documentManagement/types"/>
    <ds:schemaRef ds:uri="http://purl.org/dc/elements/1.1/"/>
    <ds:schemaRef ds:uri="http://purl.org/dc/terms/"/>
    <ds:schemaRef ds:uri="fde93977-6714-4609-866c-c1ad0a90f095"/>
    <ds:schemaRef ds:uri="http://schemas.openxmlformats.org/package/2006/metadata/core-properties"/>
    <ds:schemaRef ds:uri="http://www.w3.org/XML/1998/namespace"/>
    <ds:schemaRef ds:uri="http://schemas.microsoft.com/office/2006/metadata/properties"/>
    <ds:schemaRef ds:uri="http://schemas.microsoft.com/office/infopath/2007/PartnerControls"/>
    <ds:schemaRef ds:uri="http://purl.org/dc/dcmitype/"/>
  </ds:schemaRefs>
</ds:datastoreItem>
</file>

<file path=customXml/itemProps3.xml><?xml version="1.0" encoding="utf-8"?>
<ds:datastoreItem xmlns:ds="http://schemas.openxmlformats.org/officeDocument/2006/customXml" ds:itemID="{5CE15E46-B836-4BF0-AA2E-74CBA92CE3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de93977-6714-4609-866c-c1ad0a90f0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Woven fibers</Template>
  <TotalTime>47</TotalTime>
  <Words>495</Words>
  <Application>Microsoft Office PowerPoint</Application>
  <PresentationFormat>Widescreen</PresentationFormat>
  <Paragraphs>38</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Avenir Next LT Pro</vt:lpstr>
      <vt:lpstr>Avenir Next LT Pro Light</vt:lpstr>
      <vt:lpstr>Garamond</vt:lpstr>
      <vt:lpstr>SavonVTI</vt:lpstr>
      <vt:lpstr>Carpal Tunnel Syndrome</vt:lpstr>
      <vt:lpstr>Carpal Tunnel Syndrome</vt:lpstr>
      <vt:lpstr>Prevalence</vt:lpstr>
      <vt:lpstr>Process</vt:lpstr>
      <vt:lpstr>Causes</vt:lpstr>
      <vt:lpstr>Symptoms</vt:lpstr>
      <vt:lpstr>Diagnoses</vt:lpstr>
      <vt:lpstr>Treatment</vt:lpstr>
      <vt:lpstr>Treatment</vt:lpstr>
      <vt:lpstr>Self-Treatment</vt:lpstr>
      <vt:lpstr>Non-Surgical Treatment</vt:lpstr>
      <vt:lpstr>Surgery</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Carpal Tunnel Syndrome</dc:title>
  <dc:creator>Jake Watson</dc:creator>
  <cp:lastModifiedBy>Jacob Watson</cp:lastModifiedBy>
  <cp:revision>1</cp:revision>
  <dcterms:created xsi:type="dcterms:W3CDTF">2023-05-22T18:18:03Z</dcterms:created>
  <dcterms:modified xsi:type="dcterms:W3CDTF">2023-05-22T19:05:46Z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0x0101004213A7627BCC7F48A803BCA127D4E3F8</vt:lpwstr>
  </property>
</Properties>
</file>